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Fraunces Extra Bold"/>
      <p:regular r:id="rId14"/>
    </p:embeddedFont>
    <p:embeddedFont>
      <p:font typeface="Fraunces Extra Bold"/>
      <p:regular r:id="rId15"/>
    </p:embeddedFont>
    <p:embeddedFont>
      <p:font typeface="Nobile"/>
      <p:regular r:id="rId16"/>
    </p:embeddedFont>
    <p:embeddedFont>
      <p:font typeface="Nobile"/>
      <p:regular r:id="rId17"/>
    </p:embeddedFont>
    <p:embeddedFont>
      <p:font typeface="Nobile"/>
      <p:regular r:id="rId18"/>
    </p:embeddedFont>
    <p:embeddedFont>
      <p:font typeface="Nobile"/>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36427"/>
            <a:ext cx="7556421" cy="3912870"/>
          </a:xfrm>
          <a:prstGeom prst="rect">
            <a:avLst/>
          </a:prstGeom>
          <a:noFill/>
          <a:ln/>
        </p:spPr>
        <p:txBody>
          <a:bodyPr wrap="square" lIns="0" tIns="0" rIns="0" bIns="0" rtlCol="0" anchor="t"/>
          <a:lstStyle/>
          <a:p>
            <a:pPr indent="0" marL="0">
              <a:lnSpc>
                <a:spcPts val="7700"/>
              </a:lnSpc>
              <a:buNone/>
            </a:pPr>
            <a:r>
              <a:rPr lang="en-US" sz="6150" b="1" dirty="0">
                <a:solidFill>
                  <a:srgbClr val="3B4540"/>
                </a:solidFill>
                <a:latin typeface="Fraunces Extra Bold" pitchFamily="34" charset="0"/>
                <a:ea typeface="Fraunces Extra Bold" pitchFamily="34" charset="-122"/>
                <a:cs typeface="Fraunces Extra Bold" pitchFamily="34" charset="-120"/>
              </a:rPr>
              <a:t>Building a Calculator with HTML, CSS, and JavaScript</a:t>
            </a:r>
            <a:endParaRPr lang="en-US" sz="6150" dirty="0"/>
          </a:p>
        </p:txBody>
      </p:sp>
      <p:sp>
        <p:nvSpPr>
          <p:cNvPr id="4" name="Text 1"/>
          <p:cNvSpPr/>
          <p:nvPr/>
        </p:nvSpPr>
        <p:spPr>
          <a:xfrm>
            <a:off x="793790" y="5189458"/>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In this project, we'll explore how to build a fully functional calculator using the core web technologies of HTML, CSS, and JavaScript. From the initial structure to polished styling and interactive functionality, we'll walk through each step of the process.</a:t>
            </a:r>
            <a:endParaRPr lang="en-US" sz="1750" dirty="0"/>
          </a:p>
        </p:txBody>
      </p:sp>
      <p:sp>
        <p:nvSpPr>
          <p:cNvPr id="5" name="Shape 2"/>
          <p:cNvSpPr/>
          <p:nvPr/>
        </p:nvSpPr>
        <p:spPr>
          <a:xfrm>
            <a:off x="793790" y="6913126"/>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920746"/>
            <a:ext cx="347663" cy="347663"/>
          </a:xfrm>
          <a:prstGeom prst="rect">
            <a:avLst/>
          </a:prstGeom>
        </p:spPr>
      </p:pic>
      <p:sp>
        <p:nvSpPr>
          <p:cNvPr id="7" name="Text 3"/>
          <p:cNvSpPr/>
          <p:nvPr/>
        </p:nvSpPr>
        <p:spPr>
          <a:xfrm>
            <a:off x="1270040" y="6896219"/>
            <a:ext cx="2936081" cy="396835"/>
          </a:xfrm>
          <a:prstGeom prst="rect">
            <a:avLst/>
          </a:prstGeom>
          <a:noFill/>
          <a:ln/>
        </p:spPr>
        <p:txBody>
          <a:bodyPr wrap="none" lIns="0" tIns="0" rIns="0" bIns="0" rtlCol="0" anchor="t"/>
          <a:lstStyle/>
          <a:p>
            <a:pPr algn="l" indent="0" marL="0">
              <a:lnSpc>
                <a:spcPts val="3100"/>
              </a:lnSpc>
              <a:buNone/>
            </a:pPr>
            <a:r>
              <a:rPr lang="en-US" sz="2200" b="1" dirty="0">
                <a:solidFill>
                  <a:srgbClr val="405449"/>
                </a:solidFill>
                <a:latin typeface="Nobile Bold" pitchFamily="34" charset="0"/>
                <a:ea typeface="Nobile Bold" pitchFamily="34" charset="-122"/>
                <a:cs typeface="Nobile Bold" pitchFamily="34" charset="-120"/>
              </a:rPr>
              <a:t>by Tanish Shishodia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11091"/>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Introduction to the Project</a:t>
            </a:r>
            <a:endParaRPr lang="en-US" sz="4450" dirty="0"/>
          </a:p>
        </p:txBody>
      </p:sp>
      <p:sp>
        <p:nvSpPr>
          <p:cNvPr id="4" name="Shape 1"/>
          <p:cNvSpPr/>
          <p:nvPr/>
        </p:nvSpPr>
        <p:spPr>
          <a:xfrm>
            <a:off x="6280190" y="3123962"/>
            <a:ext cx="510302" cy="510302"/>
          </a:xfrm>
          <a:prstGeom prst="roundRect">
            <a:avLst>
              <a:gd name="adj" fmla="val 40005"/>
            </a:avLst>
          </a:prstGeom>
          <a:solidFill>
            <a:srgbClr val="E8F3E8"/>
          </a:solidFill>
          <a:ln/>
        </p:spPr>
      </p:sp>
      <p:sp>
        <p:nvSpPr>
          <p:cNvPr id="5" name="Text 2"/>
          <p:cNvSpPr/>
          <p:nvPr/>
        </p:nvSpPr>
        <p:spPr>
          <a:xfrm>
            <a:off x="6450449" y="3208973"/>
            <a:ext cx="169783"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7017306" y="3123962"/>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Understanding the Requirements</a:t>
            </a:r>
            <a:endParaRPr lang="en-US" sz="2200" dirty="0"/>
          </a:p>
        </p:txBody>
      </p:sp>
      <p:sp>
        <p:nvSpPr>
          <p:cNvPr id="7" name="Text 4"/>
          <p:cNvSpPr/>
          <p:nvPr/>
        </p:nvSpPr>
        <p:spPr>
          <a:xfrm>
            <a:off x="7017306" y="3968710"/>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Our goal is to create a calculator application that can perform basic arithmetic operations.</a:t>
            </a:r>
            <a:endParaRPr lang="en-US" sz="1750" dirty="0"/>
          </a:p>
        </p:txBody>
      </p:sp>
      <p:sp>
        <p:nvSpPr>
          <p:cNvPr id="8" name="Shape 5"/>
          <p:cNvSpPr/>
          <p:nvPr/>
        </p:nvSpPr>
        <p:spPr>
          <a:xfrm>
            <a:off x="10171867" y="3123962"/>
            <a:ext cx="510302" cy="510302"/>
          </a:xfrm>
          <a:prstGeom prst="roundRect">
            <a:avLst>
              <a:gd name="adj" fmla="val 40005"/>
            </a:avLst>
          </a:prstGeom>
          <a:solidFill>
            <a:srgbClr val="E8F3E8"/>
          </a:solidFill>
          <a:ln/>
        </p:spPr>
      </p:sp>
      <p:sp>
        <p:nvSpPr>
          <p:cNvPr id="9" name="Text 6"/>
          <p:cNvSpPr/>
          <p:nvPr/>
        </p:nvSpPr>
        <p:spPr>
          <a:xfrm>
            <a:off x="10315813" y="3208973"/>
            <a:ext cx="222409"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10908983" y="3123962"/>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Planning the User Interface</a:t>
            </a:r>
            <a:endParaRPr lang="en-US" sz="2200" dirty="0"/>
          </a:p>
        </p:txBody>
      </p:sp>
      <p:sp>
        <p:nvSpPr>
          <p:cNvPr id="11" name="Text 8"/>
          <p:cNvSpPr/>
          <p:nvPr/>
        </p:nvSpPr>
        <p:spPr>
          <a:xfrm>
            <a:off x="10908983" y="3968710"/>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We'll design a clean and intuitive layout with a numeric keypad and display area.</a:t>
            </a:r>
            <a:endParaRPr lang="en-US" sz="1750" dirty="0"/>
          </a:p>
        </p:txBody>
      </p:sp>
      <p:sp>
        <p:nvSpPr>
          <p:cNvPr id="12" name="Shape 9"/>
          <p:cNvSpPr/>
          <p:nvPr/>
        </p:nvSpPr>
        <p:spPr>
          <a:xfrm>
            <a:off x="6280190" y="5902285"/>
            <a:ext cx="510302" cy="510302"/>
          </a:xfrm>
          <a:prstGeom prst="roundRect">
            <a:avLst>
              <a:gd name="adj" fmla="val 40005"/>
            </a:avLst>
          </a:prstGeom>
          <a:solidFill>
            <a:srgbClr val="E8F3E8"/>
          </a:solidFill>
          <a:ln/>
        </p:spPr>
      </p:sp>
      <p:sp>
        <p:nvSpPr>
          <p:cNvPr id="13" name="Text 10"/>
          <p:cNvSpPr/>
          <p:nvPr/>
        </p:nvSpPr>
        <p:spPr>
          <a:xfrm>
            <a:off x="6432590" y="5987296"/>
            <a:ext cx="205502"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4" name="Text 11"/>
          <p:cNvSpPr/>
          <p:nvPr/>
        </p:nvSpPr>
        <p:spPr>
          <a:xfrm>
            <a:off x="7017306" y="5902285"/>
            <a:ext cx="3793688"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Defining the Functionality</a:t>
            </a:r>
            <a:endParaRPr lang="en-US" sz="2200" dirty="0"/>
          </a:p>
        </p:txBody>
      </p:sp>
      <p:sp>
        <p:nvSpPr>
          <p:cNvPr id="15" name="Text 12"/>
          <p:cNvSpPr/>
          <p:nvPr/>
        </p:nvSpPr>
        <p:spPr>
          <a:xfrm>
            <a:off x="7017306" y="6392704"/>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The calculator should be able to handle operations like addition, subtraction, multiplication, and division.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85800"/>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HTML Structure of the Calculator</a:t>
            </a:r>
            <a:endParaRPr lang="en-US" sz="4450" dirty="0"/>
          </a:p>
        </p:txBody>
      </p:sp>
      <p:sp>
        <p:nvSpPr>
          <p:cNvPr id="4" name="Shape 1"/>
          <p:cNvSpPr/>
          <p:nvPr/>
        </p:nvSpPr>
        <p:spPr>
          <a:xfrm>
            <a:off x="1118711" y="2443520"/>
            <a:ext cx="30480" cy="5100280"/>
          </a:xfrm>
          <a:prstGeom prst="roundRect">
            <a:avLst>
              <a:gd name="adj" fmla="val 669768"/>
            </a:avLst>
          </a:prstGeom>
          <a:solidFill>
            <a:srgbClr val="CED9CE"/>
          </a:solidFill>
          <a:ln/>
        </p:spPr>
      </p:sp>
      <p:sp>
        <p:nvSpPr>
          <p:cNvPr id="5" name="Shape 2"/>
          <p:cNvSpPr/>
          <p:nvPr/>
        </p:nvSpPr>
        <p:spPr>
          <a:xfrm>
            <a:off x="1358622" y="2938582"/>
            <a:ext cx="793790" cy="30480"/>
          </a:xfrm>
          <a:prstGeom prst="roundRect">
            <a:avLst>
              <a:gd name="adj" fmla="val 669768"/>
            </a:avLst>
          </a:prstGeom>
          <a:solidFill>
            <a:srgbClr val="CED9CE"/>
          </a:solidFill>
          <a:ln/>
        </p:spPr>
      </p:sp>
      <p:sp>
        <p:nvSpPr>
          <p:cNvPr id="6" name="Shape 3"/>
          <p:cNvSpPr/>
          <p:nvPr/>
        </p:nvSpPr>
        <p:spPr>
          <a:xfrm>
            <a:off x="878800" y="2698671"/>
            <a:ext cx="510302" cy="510302"/>
          </a:xfrm>
          <a:prstGeom prst="roundRect">
            <a:avLst>
              <a:gd name="adj" fmla="val 40005"/>
            </a:avLst>
          </a:prstGeom>
          <a:solidFill>
            <a:srgbClr val="E8F3E8"/>
          </a:solidFill>
          <a:ln/>
        </p:spPr>
      </p:sp>
      <p:sp>
        <p:nvSpPr>
          <p:cNvPr id="7" name="Text 4"/>
          <p:cNvSpPr/>
          <p:nvPr/>
        </p:nvSpPr>
        <p:spPr>
          <a:xfrm>
            <a:off x="1049060" y="2783681"/>
            <a:ext cx="169783"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8" name="Text 5"/>
          <p:cNvSpPr/>
          <p:nvPr/>
        </p:nvSpPr>
        <p:spPr>
          <a:xfrm>
            <a:off x="2381488" y="2670334"/>
            <a:ext cx="3020616"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Calculator Container</a:t>
            </a:r>
            <a:endParaRPr lang="en-US" sz="2200" dirty="0"/>
          </a:p>
        </p:txBody>
      </p:sp>
      <p:sp>
        <p:nvSpPr>
          <p:cNvPr id="9" name="Text 6"/>
          <p:cNvSpPr/>
          <p:nvPr/>
        </p:nvSpPr>
        <p:spPr>
          <a:xfrm>
            <a:off x="2381488" y="316075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We'll create a main container div to hold the entire calculator interface.</a:t>
            </a:r>
            <a:endParaRPr lang="en-US" sz="1750" dirty="0"/>
          </a:p>
        </p:txBody>
      </p:sp>
      <p:sp>
        <p:nvSpPr>
          <p:cNvPr id="10" name="Shape 7"/>
          <p:cNvSpPr/>
          <p:nvPr/>
        </p:nvSpPr>
        <p:spPr>
          <a:xfrm>
            <a:off x="1358622" y="4835247"/>
            <a:ext cx="793790" cy="30480"/>
          </a:xfrm>
          <a:prstGeom prst="roundRect">
            <a:avLst>
              <a:gd name="adj" fmla="val 669768"/>
            </a:avLst>
          </a:prstGeom>
          <a:solidFill>
            <a:srgbClr val="CED9CE"/>
          </a:solidFill>
          <a:ln/>
        </p:spPr>
      </p:sp>
      <p:sp>
        <p:nvSpPr>
          <p:cNvPr id="11" name="Shape 8"/>
          <p:cNvSpPr/>
          <p:nvPr/>
        </p:nvSpPr>
        <p:spPr>
          <a:xfrm>
            <a:off x="878800" y="4595336"/>
            <a:ext cx="510302" cy="510302"/>
          </a:xfrm>
          <a:prstGeom prst="roundRect">
            <a:avLst>
              <a:gd name="adj" fmla="val 40005"/>
            </a:avLst>
          </a:prstGeom>
          <a:solidFill>
            <a:srgbClr val="E8F3E8"/>
          </a:solidFill>
          <a:ln/>
        </p:spPr>
      </p:sp>
      <p:sp>
        <p:nvSpPr>
          <p:cNvPr id="12" name="Text 9"/>
          <p:cNvSpPr/>
          <p:nvPr/>
        </p:nvSpPr>
        <p:spPr>
          <a:xfrm>
            <a:off x="1022747" y="4680347"/>
            <a:ext cx="222409"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3" name="Text 10"/>
          <p:cNvSpPr/>
          <p:nvPr/>
        </p:nvSpPr>
        <p:spPr>
          <a:xfrm>
            <a:off x="2381488" y="45669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Display Area</a:t>
            </a:r>
            <a:endParaRPr lang="en-US" sz="2200" dirty="0"/>
          </a:p>
        </p:txBody>
      </p:sp>
      <p:sp>
        <p:nvSpPr>
          <p:cNvPr id="14" name="Text 11"/>
          <p:cNvSpPr/>
          <p:nvPr/>
        </p:nvSpPr>
        <p:spPr>
          <a:xfrm>
            <a:off x="2381488" y="5057418"/>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A div will display the current calculation and result.</a:t>
            </a:r>
            <a:endParaRPr lang="en-US" sz="1750" dirty="0"/>
          </a:p>
        </p:txBody>
      </p:sp>
      <p:sp>
        <p:nvSpPr>
          <p:cNvPr id="15" name="Shape 12"/>
          <p:cNvSpPr/>
          <p:nvPr/>
        </p:nvSpPr>
        <p:spPr>
          <a:xfrm>
            <a:off x="1358622" y="6369010"/>
            <a:ext cx="793790" cy="30480"/>
          </a:xfrm>
          <a:prstGeom prst="roundRect">
            <a:avLst>
              <a:gd name="adj" fmla="val 669768"/>
            </a:avLst>
          </a:prstGeom>
          <a:solidFill>
            <a:srgbClr val="CED9CE"/>
          </a:solidFill>
          <a:ln/>
        </p:spPr>
      </p:sp>
      <p:sp>
        <p:nvSpPr>
          <p:cNvPr id="16" name="Shape 13"/>
          <p:cNvSpPr/>
          <p:nvPr/>
        </p:nvSpPr>
        <p:spPr>
          <a:xfrm>
            <a:off x="878800" y="6129099"/>
            <a:ext cx="510302" cy="510302"/>
          </a:xfrm>
          <a:prstGeom prst="roundRect">
            <a:avLst>
              <a:gd name="adj" fmla="val 40005"/>
            </a:avLst>
          </a:prstGeom>
          <a:solidFill>
            <a:srgbClr val="E8F3E8"/>
          </a:solidFill>
          <a:ln/>
        </p:spPr>
      </p:sp>
      <p:sp>
        <p:nvSpPr>
          <p:cNvPr id="17" name="Text 14"/>
          <p:cNvSpPr/>
          <p:nvPr/>
        </p:nvSpPr>
        <p:spPr>
          <a:xfrm>
            <a:off x="1031200" y="6214110"/>
            <a:ext cx="205502"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8" name="Text 15"/>
          <p:cNvSpPr/>
          <p:nvPr/>
        </p:nvSpPr>
        <p:spPr>
          <a:xfrm>
            <a:off x="2381488" y="610076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Button Grid</a:t>
            </a:r>
            <a:endParaRPr lang="en-US" sz="2200" dirty="0"/>
          </a:p>
        </p:txBody>
      </p:sp>
      <p:sp>
        <p:nvSpPr>
          <p:cNvPr id="19" name="Text 16"/>
          <p:cNvSpPr/>
          <p:nvPr/>
        </p:nvSpPr>
        <p:spPr>
          <a:xfrm>
            <a:off x="2381488" y="6591181"/>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The calculator buttons will be organized in a grid layout.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8933259"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Styling the Calculator with CSS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Visual Design</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We'll apply a modern and sleek aesthetic with clean lines, subtle shadows, and a cohesive color palette.</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Responsive Layout</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The calculator will be designed to adapt seamlessly across different screen sizes and devices.</a:t>
            </a:r>
            <a:endParaRPr lang="en-US" sz="1750" dirty="0"/>
          </a:p>
        </p:txBody>
      </p:sp>
      <p:sp>
        <p:nvSpPr>
          <p:cNvPr id="7" name="Text 5"/>
          <p:cNvSpPr/>
          <p:nvPr/>
        </p:nvSpPr>
        <p:spPr>
          <a:xfrm>
            <a:off x="9872067" y="3634264"/>
            <a:ext cx="2865715" cy="354330"/>
          </a:xfrm>
          <a:prstGeom prst="rect">
            <a:avLst/>
          </a:prstGeom>
          <a:noFill/>
          <a:ln/>
        </p:spPr>
        <p:txBody>
          <a:bodyPr wrap="non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Smooth Animations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Button presses and other user interactions will be enhanced with subtle animations for a polished feel.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493" y="757595"/>
            <a:ext cx="7663815" cy="1321832"/>
          </a:xfrm>
          <a:prstGeom prst="rect">
            <a:avLst/>
          </a:prstGeom>
          <a:noFill/>
          <a:ln/>
        </p:spPr>
        <p:txBody>
          <a:bodyPr wrap="square" lIns="0" tIns="0" rIns="0" bIns="0" rtlCol="0" anchor="t"/>
          <a:lstStyle/>
          <a:p>
            <a:pPr indent="0" marL="0">
              <a:lnSpc>
                <a:spcPts val="5200"/>
              </a:lnSpc>
              <a:buNone/>
            </a:pPr>
            <a:r>
              <a:rPr lang="en-US" sz="4150" b="1" dirty="0">
                <a:solidFill>
                  <a:srgbClr val="3B4540"/>
                </a:solidFill>
                <a:latin typeface="Fraunces Extra Bold" pitchFamily="34" charset="0"/>
                <a:ea typeface="Fraunces Extra Bold" pitchFamily="34" charset="-122"/>
                <a:cs typeface="Fraunces Extra Bold" pitchFamily="34" charset="-120"/>
              </a:rPr>
              <a:t>Implementing Functionality with JavaScript</a:t>
            </a:r>
            <a:endParaRPr lang="en-US" sz="4150" dirty="0"/>
          </a:p>
        </p:txBody>
      </p:sp>
      <p:pic>
        <p:nvPicPr>
          <p:cNvPr id="4" name="Image 1" descr="preencoded.png">    </p:cNvPr>
          <p:cNvPicPr>
            <a:picLocks noChangeAspect="1"/>
          </p:cNvPicPr>
          <p:nvPr/>
        </p:nvPicPr>
        <p:blipFill>
          <a:blip r:embed="rId2"/>
          <a:stretch>
            <a:fillRect/>
          </a:stretch>
        </p:blipFill>
        <p:spPr>
          <a:xfrm>
            <a:off x="6226493" y="2396609"/>
            <a:ext cx="1057394" cy="1691759"/>
          </a:xfrm>
          <a:prstGeom prst="rect">
            <a:avLst/>
          </a:prstGeom>
        </p:spPr>
      </p:pic>
      <p:sp>
        <p:nvSpPr>
          <p:cNvPr id="5" name="Text 1"/>
          <p:cNvSpPr/>
          <p:nvPr/>
        </p:nvSpPr>
        <p:spPr>
          <a:xfrm>
            <a:off x="7601069" y="2608064"/>
            <a:ext cx="2857619" cy="330398"/>
          </a:xfrm>
          <a:prstGeom prst="rect">
            <a:avLst/>
          </a:prstGeom>
          <a:noFill/>
          <a:ln/>
        </p:spPr>
        <p:txBody>
          <a:bodyPr wrap="none" lIns="0" tIns="0" rIns="0" bIns="0" rtlCol="0" anchor="t"/>
          <a:lstStyle/>
          <a:p>
            <a:pPr algn="l" indent="0" marL="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Capturing User Input</a:t>
            </a:r>
            <a:endParaRPr lang="en-US" sz="2050" dirty="0"/>
          </a:p>
        </p:txBody>
      </p:sp>
      <p:sp>
        <p:nvSpPr>
          <p:cNvPr id="6" name="Text 2"/>
          <p:cNvSpPr/>
          <p:nvPr/>
        </p:nvSpPr>
        <p:spPr>
          <a:xfrm>
            <a:off x="7601069" y="3065264"/>
            <a:ext cx="6289238" cy="676513"/>
          </a:xfrm>
          <a:prstGeom prst="rect">
            <a:avLst/>
          </a:prstGeom>
          <a:noFill/>
          <a:ln/>
        </p:spPr>
        <p:txBody>
          <a:bodyPr wrap="square" lIns="0" tIns="0" rIns="0" bIns="0" rtlCol="0" anchor="t"/>
          <a:lstStyle/>
          <a:p>
            <a:pPr algn="l" indent="0" marL="0">
              <a:lnSpc>
                <a:spcPts val="2650"/>
              </a:lnSpc>
              <a:buNone/>
            </a:pPr>
            <a:r>
              <a:rPr lang="en-US" sz="1650" dirty="0">
                <a:solidFill>
                  <a:srgbClr val="405449"/>
                </a:solidFill>
                <a:latin typeface="Nobile" pitchFamily="34" charset="0"/>
                <a:ea typeface="Nobile" pitchFamily="34" charset="-122"/>
                <a:cs typeface="Nobile" pitchFamily="34" charset="-120"/>
              </a:rPr>
              <a:t>We'll use JavaScript event listeners to detect button clicks and keystrokes.</a:t>
            </a:r>
            <a:endParaRPr lang="en-US" sz="1650" dirty="0"/>
          </a:p>
        </p:txBody>
      </p:sp>
      <p:pic>
        <p:nvPicPr>
          <p:cNvPr id="7" name="Image 2" descr="preencoded.png">    </p:cNvPr>
          <p:cNvPicPr>
            <a:picLocks noChangeAspect="1"/>
          </p:cNvPicPr>
          <p:nvPr/>
        </p:nvPicPr>
        <p:blipFill>
          <a:blip r:embed="rId3"/>
          <a:stretch>
            <a:fillRect/>
          </a:stretch>
        </p:blipFill>
        <p:spPr>
          <a:xfrm>
            <a:off x="6226493" y="4088368"/>
            <a:ext cx="1057394" cy="1691759"/>
          </a:xfrm>
          <a:prstGeom prst="rect">
            <a:avLst/>
          </a:prstGeom>
        </p:spPr>
      </p:pic>
      <p:sp>
        <p:nvSpPr>
          <p:cNvPr id="8" name="Text 3"/>
          <p:cNvSpPr/>
          <p:nvPr/>
        </p:nvSpPr>
        <p:spPr>
          <a:xfrm>
            <a:off x="7601069" y="4299823"/>
            <a:ext cx="3317558" cy="330398"/>
          </a:xfrm>
          <a:prstGeom prst="rect">
            <a:avLst/>
          </a:prstGeom>
          <a:noFill/>
          <a:ln/>
        </p:spPr>
        <p:txBody>
          <a:bodyPr wrap="none" lIns="0" tIns="0" rIns="0" bIns="0" rtlCol="0" anchor="t"/>
          <a:lstStyle/>
          <a:p>
            <a:pPr algn="l" indent="0" marL="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Performing Calculations</a:t>
            </a:r>
            <a:endParaRPr lang="en-US" sz="2050" dirty="0"/>
          </a:p>
        </p:txBody>
      </p:sp>
      <p:sp>
        <p:nvSpPr>
          <p:cNvPr id="9" name="Text 4"/>
          <p:cNvSpPr/>
          <p:nvPr/>
        </p:nvSpPr>
        <p:spPr>
          <a:xfrm>
            <a:off x="7601069" y="4757023"/>
            <a:ext cx="6289238" cy="676513"/>
          </a:xfrm>
          <a:prstGeom prst="rect">
            <a:avLst/>
          </a:prstGeom>
          <a:noFill/>
          <a:ln/>
        </p:spPr>
        <p:txBody>
          <a:bodyPr wrap="square" lIns="0" tIns="0" rIns="0" bIns="0" rtlCol="0" anchor="t"/>
          <a:lstStyle/>
          <a:p>
            <a:pPr algn="l" indent="0" marL="0">
              <a:lnSpc>
                <a:spcPts val="2650"/>
              </a:lnSpc>
              <a:buNone/>
            </a:pPr>
            <a:r>
              <a:rPr lang="en-US" sz="1650" dirty="0">
                <a:solidFill>
                  <a:srgbClr val="405449"/>
                </a:solidFill>
                <a:latin typeface="Nobile" pitchFamily="34" charset="0"/>
                <a:ea typeface="Nobile" pitchFamily="34" charset="-122"/>
                <a:cs typeface="Nobile" pitchFamily="34" charset="-120"/>
              </a:rPr>
              <a:t>JavaScript functions will handle the arithmetic operations and update the display accordingly.</a:t>
            </a:r>
            <a:endParaRPr lang="en-US" sz="1650" dirty="0"/>
          </a:p>
        </p:txBody>
      </p:sp>
      <p:pic>
        <p:nvPicPr>
          <p:cNvPr id="10" name="Image 3" descr="preencoded.png">    </p:cNvPr>
          <p:cNvPicPr>
            <a:picLocks noChangeAspect="1"/>
          </p:cNvPicPr>
          <p:nvPr/>
        </p:nvPicPr>
        <p:blipFill>
          <a:blip r:embed="rId4"/>
          <a:stretch>
            <a:fillRect/>
          </a:stretch>
        </p:blipFill>
        <p:spPr>
          <a:xfrm>
            <a:off x="6226493" y="5780127"/>
            <a:ext cx="1057394" cy="1691759"/>
          </a:xfrm>
          <a:prstGeom prst="rect">
            <a:avLst/>
          </a:prstGeom>
        </p:spPr>
      </p:pic>
      <p:sp>
        <p:nvSpPr>
          <p:cNvPr id="11" name="Text 5"/>
          <p:cNvSpPr/>
          <p:nvPr/>
        </p:nvSpPr>
        <p:spPr>
          <a:xfrm>
            <a:off x="7601069" y="5991582"/>
            <a:ext cx="2809161" cy="330398"/>
          </a:xfrm>
          <a:prstGeom prst="rect">
            <a:avLst/>
          </a:prstGeom>
          <a:noFill/>
          <a:ln/>
        </p:spPr>
        <p:txBody>
          <a:bodyPr wrap="none" lIns="0" tIns="0" rIns="0" bIns="0" rtlCol="0" anchor="t"/>
          <a:lstStyle/>
          <a:p>
            <a:pPr algn="l" indent="0" marL="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Updating the Display</a:t>
            </a:r>
            <a:endParaRPr lang="en-US" sz="2050" dirty="0"/>
          </a:p>
        </p:txBody>
      </p:sp>
      <p:sp>
        <p:nvSpPr>
          <p:cNvPr id="12" name="Text 6"/>
          <p:cNvSpPr/>
          <p:nvPr/>
        </p:nvSpPr>
        <p:spPr>
          <a:xfrm>
            <a:off x="7601069" y="6448782"/>
            <a:ext cx="6289238" cy="676513"/>
          </a:xfrm>
          <a:prstGeom prst="rect">
            <a:avLst/>
          </a:prstGeom>
          <a:noFill/>
          <a:ln/>
        </p:spPr>
        <p:txBody>
          <a:bodyPr wrap="square" lIns="0" tIns="0" rIns="0" bIns="0" rtlCol="0" anchor="t"/>
          <a:lstStyle/>
          <a:p>
            <a:pPr algn="l" indent="0" marL="0">
              <a:lnSpc>
                <a:spcPts val="2650"/>
              </a:lnSpc>
              <a:buNone/>
            </a:pPr>
            <a:r>
              <a:rPr lang="en-US" sz="1650" dirty="0">
                <a:solidFill>
                  <a:srgbClr val="405449"/>
                </a:solidFill>
                <a:latin typeface="Nobile" pitchFamily="34" charset="0"/>
                <a:ea typeface="Nobile" pitchFamily="34" charset="-122"/>
                <a:cs typeface="Nobile" pitchFamily="34" charset="-120"/>
              </a:rPr>
              <a:t>The calculator's display will be dynamically updated to reflect the current state of the computation.</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8540" y="720447"/>
            <a:ext cx="6914317" cy="623649"/>
          </a:xfrm>
          <a:prstGeom prst="rect">
            <a:avLst/>
          </a:prstGeom>
          <a:noFill/>
          <a:ln/>
        </p:spPr>
        <p:txBody>
          <a:bodyPr wrap="none" lIns="0" tIns="0" rIns="0" bIns="0" rtlCol="0" anchor="t"/>
          <a:lstStyle/>
          <a:p>
            <a:pPr indent="0" marL="0">
              <a:lnSpc>
                <a:spcPts val="4900"/>
              </a:lnSpc>
              <a:buNone/>
            </a:pPr>
            <a:r>
              <a:rPr lang="en-US" sz="3900" b="1" dirty="0">
                <a:solidFill>
                  <a:srgbClr val="3B4540"/>
                </a:solidFill>
                <a:latin typeface="Fraunces Extra Bold" pitchFamily="34" charset="0"/>
                <a:ea typeface="Fraunces Extra Bold" pitchFamily="34" charset="-122"/>
                <a:cs typeface="Fraunces Extra Bold" pitchFamily="34" charset="-120"/>
              </a:rPr>
              <a:t>Handling User Interactions</a:t>
            </a:r>
            <a:endParaRPr lang="en-US" sz="3900" dirty="0"/>
          </a:p>
        </p:txBody>
      </p:sp>
      <p:pic>
        <p:nvPicPr>
          <p:cNvPr id="4" name="Image 1" descr="preencoded.png">    </p:cNvPr>
          <p:cNvPicPr>
            <a:picLocks noChangeAspect="1"/>
          </p:cNvPicPr>
          <p:nvPr/>
        </p:nvPicPr>
        <p:blipFill>
          <a:blip r:embed="rId2"/>
          <a:stretch>
            <a:fillRect/>
          </a:stretch>
        </p:blipFill>
        <p:spPr>
          <a:xfrm>
            <a:off x="698540" y="1643420"/>
            <a:ext cx="498991" cy="498991"/>
          </a:xfrm>
          <a:prstGeom prst="rect">
            <a:avLst/>
          </a:prstGeom>
        </p:spPr>
      </p:pic>
      <p:sp>
        <p:nvSpPr>
          <p:cNvPr id="5" name="Text 1"/>
          <p:cNvSpPr/>
          <p:nvPr/>
        </p:nvSpPr>
        <p:spPr>
          <a:xfrm>
            <a:off x="698540" y="2341959"/>
            <a:ext cx="2495193" cy="311944"/>
          </a:xfrm>
          <a:prstGeom prst="rect">
            <a:avLst/>
          </a:prstGeom>
          <a:noFill/>
          <a:ln/>
        </p:spPr>
        <p:txBody>
          <a:bodyPr wrap="none" lIns="0" tIns="0" rIns="0" bIns="0" rtlCol="0" anchor="t"/>
          <a:lstStyle/>
          <a:p>
            <a:pPr algn="l" indent="0" marL="0">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Numeric Input</a:t>
            </a:r>
            <a:endParaRPr lang="en-US" sz="1950" dirty="0"/>
          </a:p>
        </p:txBody>
      </p:sp>
      <p:sp>
        <p:nvSpPr>
          <p:cNvPr id="6" name="Text 2"/>
          <p:cNvSpPr/>
          <p:nvPr/>
        </p:nvSpPr>
        <p:spPr>
          <a:xfrm>
            <a:off x="698540" y="2773561"/>
            <a:ext cx="7746921" cy="319445"/>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Users can enter numbers using the numeric keypad.</a:t>
            </a:r>
            <a:endParaRPr lang="en-US" sz="1550" dirty="0"/>
          </a:p>
        </p:txBody>
      </p:sp>
      <p:pic>
        <p:nvPicPr>
          <p:cNvPr id="7" name="Image 2" descr="preencoded.png">    </p:cNvPr>
          <p:cNvPicPr>
            <a:picLocks noChangeAspect="1"/>
          </p:cNvPicPr>
          <p:nvPr/>
        </p:nvPicPr>
        <p:blipFill>
          <a:blip r:embed="rId3"/>
          <a:stretch>
            <a:fillRect/>
          </a:stretch>
        </p:blipFill>
        <p:spPr>
          <a:xfrm>
            <a:off x="698540" y="3691771"/>
            <a:ext cx="498991" cy="498991"/>
          </a:xfrm>
          <a:prstGeom prst="rect">
            <a:avLst/>
          </a:prstGeom>
        </p:spPr>
      </p:pic>
      <p:sp>
        <p:nvSpPr>
          <p:cNvPr id="8" name="Text 3"/>
          <p:cNvSpPr/>
          <p:nvPr/>
        </p:nvSpPr>
        <p:spPr>
          <a:xfrm>
            <a:off x="698540" y="4390311"/>
            <a:ext cx="2866430" cy="311944"/>
          </a:xfrm>
          <a:prstGeom prst="rect">
            <a:avLst/>
          </a:prstGeom>
          <a:noFill/>
          <a:ln/>
        </p:spPr>
        <p:txBody>
          <a:bodyPr wrap="none" lIns="0" tIns="0" rIns="0" bIns="0" rtlCol="0" anchor="t"/>
          <a:lstStyle/>
          <a:p>
            <a:pPr algn="l" indent="0" marL="0">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Arithmetic Operations</a:t>
            </a:r>
            <a:endParaRPr lang="en-US" sz="1950" dirty="0"/>
          </a:p>
        </p:txBody>
      </p:sp>
      <p:sp>
        <p:nvSpPr>
          <p:cNvPr id="9" name="Text 4"/>
          <p:cNvSpPr/>
          <p:nvPr/>
        </p:nvSpPr>
        <p:spPr>
          <a:xfrm>
            <a:off x="698540" y="4821912"/>
            <a:ext cx="7746921" cy="319445"/>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Buttons for addition, subtraction, multiplication, and division will be provided.</a:t>
            </a:r>
            <a:endParaRPr lang="en-US" sz="1550" dirty="0"/>
          </a:p>
        </p:txBody>
      </p:sp>
      <p:pic>
        <p:nvPicPr>
          <p:cNvPr id="10" name="Image 3" descr="preencoded.png">    </p:cNvPr>
          <p:cNvPicPr>
            <a:picLocks noChangeAspect="1"/>
          </p:cNvPicPr>
          <p:nvPr/>
        </p:nvPicPr>
        <p:blipFill>
          <a:blip r:embed="rId4"/>
          <a:stretch>
            <a:fillRect/>
          </a:stretch>
        </p:blipFill>
        <p:spPr>
          <a:xfrm>
            <a:off x="698540" y="5740122"/>
            <a:ext cx="498991" cy="498991"/>
          </a:xfrm>
          <a:prstGeom prst="rect">
            <a:avLst/>
          </a:prstGeom>
        </p:spPr>
      </p:pic>
      <p:sp>
        <p:nvSpPr>
          <p:cNvPr id="11" name="Text 5"/>
          <p:cNvSpPr/>
          <p:nvPr/>
        </p:nvSpPr>
        <p:spPr>
          <a:xfrm>
            <a:off x="698540" y="6438662"/>
            <a:ext cx="2495193" cy="311944"/>
          </a:xfrm>
          <a:prstGeom prst="rect">
            <a:avLst/>
          </a:prstGeom>
          <a:noFill/>
          <a:ln/>
        </p:spPr>
        <p:txBody>
          <a:bodyPr wrap="none" lIns="0" tIns="0" rIns="0" bIns="0" rtlCol="0" anchor="t"/>
          <a:lstStyle/>
          <a:p>
            <a:pPr algn="l" indent="0" marL="0">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Equals and Clear</a:t>
            </a:r>
            <a:endParaRPr lang="en-US" sz="1950" dirty="0"/>
          </a:p>
        </p:txBody>
      </p:sp>
      <p:sp>
        <p:nvSpPr>
          <p:cNvPr id="12" name="Text 6"/>
          <p:cNvSpPr/>
          <p:nvPr/>
        </p:nvSpPr>
        <p:spPr>
          <a:xfrm>
            <a:off x="698540" y="6870263"/>
            <a:ext cx="7746921" cy="63888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Users can press the equals button to get the result, and the clear button to start a new calculation.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Conclusion and Next Steps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By the end of this project, you'll have a working calculator application that combines the power of HTML, CSS, and JavaScript. You can further enhance the calculator by adding additional features, such as keyboard shortcuts, memory functions, or scientific operations.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2024-10-28T19:41:12Z</dcterms:created>
  <dcterms:modified xsi:type="dcterms:W3CDTF">2024-10-28T19:41:12Z</dcterms:modified>
</cp:coreProperties>
</file>